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4" r:id="rId3"/>
    <p:sldId id="265" r:id="rId4"/>
    <p:sldId id="257" r:id="rId5"/>
    <p:sldId id="258" r:id="rId6"/>
    <p:sldId id="266" r:id="rId7"/>
    <p:sldId id="259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Documents\PBSI\Data\Office%20Referrals%202009_20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v>2007-2008</c:v>
          </c:tx>
          <c:cat>
            <c:strRef>
              <c:f>Sheet1!$B$1:$K$1</c:f>
              <c:strCache>
                <c:ptCount val="10"/>
                <c:pt idx="0">
                  <c:v>September</c:v>
                </c:pt>
                <c:pt idx="1">
                  <c:v>October</c:v>
                </c:pt>
                <c:pt idx="2">
                  <c:v>November</c:v>
                </c:pt>
                <c:pt idx="3">
                  <c:v>December</c:v>
                </c:pt>
                <c:pt idx="4">
                  <c:v>January</c:v>
                </c:pt>
                <c:pt idx="5">
                  <c:v>February</c:v>
                </c:pt>
                <c:pt idx="6">
                  <c:v>March</c:v>
                </c:pt>
                <c:pt idx="7">
                  <c:v>April</c:v>
                </c:pt>
                <c:pt idx="8">
                  <c:v>May</c:v>
                </c:pt>
                <c:pt idx="9">
                  <c:v>June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6</c:v>
                </c:pt>
                <c:pt idx="1">
                  <c:v>14</c:v>
                </c:pt>
                <c:pt idx="2">
                  <c:v>35</c:v>
                </c:pt>
                <c:pt idx="3">
                  <c:v>1</c:v>
                </c:pt>
                <c:pt idx="4">
                  <c:v>14</c:v>
                </c:pt>
                <c:pt idx="5">
                  <c:v>64</c:v>
                </c:pt>
                <c:pt idx="6">
                  <c:v>35</c:v>
                </c:pt>
                <c:pt idx="7">
                  <c:v>55</c:v>
                </c:pt>
                <c:pt idx="8">
                  <c:v>60</c:v>
                </c:pt>
                <c:pt idx="9">
                  <c:v>0</c:v>
                </c:pt>
              </c:numCache>
            </c:numRef>
          </c:val>
        </c:ser>
        <c:ser>
          <c:idx val="1"/>
          <c:order val="1"/>
          <c:tx>
            <c:v>2008-2009</c:v>
          </c:tx>
          <c:cat>
            <c:strRef>
              <c:f>Sheet1!$B$1:$K$1</c:f>
              <c:strCache>
                <c:ptCount val="10"/>
                <c:pt idx="0">
                  <c:v>September</c:v>
                </c:pt>
                <c:pt idx="1">
                  <c:v>October</c:v>
                </c:pt>
                <c:pt idx="2">
                  <c:v>November</c:v>
                </c:pt>
                <c:pt idx="3">
                  <c:v>December</c:v>
                </c:pt>
                <c:pt idx="4">
                  <c:v>January</c:v>
                </c:pt>
                <c:pt idx="5">
                  <c:v>February</c:v>
                </c:pt>
                <c:pt idx="6">
                  <c:v>March</c:v>
                </c:pt>
                <c:pt idx="7">
                  <c:v>April</c:v>
                </c:pt>
                <c:pt idx="8">
                  <c:v>May</c:v>
                </c:pt>
                <c:pt idx="9">
                  <c:v>June</c:v>
                </c:pt>
              </c:strCache>
            </c:strRef>
          </c:cat>
          <c:val>
            <c:numRef>
              <c:f>Sheet1!$B$3:$K$3</c:f>
              <c:numCache>
                <c:formatCode>General</c:formatCode>
                <c:ptCount val="10"/>
                <c:pt idx="0">
                  <c:v>29</c:v>
                </c:pt>
                <c:pt idx="1">
                  <c:v>58</c:v>
                </c:pt>
                <c:pt idx="2">
                  <c:v>14</c:v>
                </c:pt>
                <c:pt idx="3">
                  <c:v>30</c:v>
                </c:pt>
                <c:pt idx="4">
                  <c:v>40</c:v>
                </c:pt>
                <c:pt idx="5">
                  <c:v>54</c:v>
                </c:pt>
                <c:pt idx="6">
                  <c:v>57</c:v>
                </c:pt>
                <c:pt idx="7">
                  <c:v>71</c:v>
                </c:pt>
                <c:pt idx="8">
                  <c:v>52</c:v>
                </c:pt>
                <c:pt idx="9">
                  <c:v>9</c:v>
                </c:pt>
              </c:numCache>
            </c:numRef>
          </c:val>
        </c:ser>
        <c:ser>
          <c:idx val="2"/>
          <c:order val="2"/>
          <c:tx>
            <c:v>2009-2010</c:v>
          </c:tx>
          <c:cat>
            <c:strRef>
              <c:f>Sheet1!$B$1:$K$1</c:f>
              <c:strCache>
                <c:ptCount val="10"/>
                <c:pt idx="0">
                  <c:v>September</c:v>
                </c:pt>
                <c:pt idx="1">
                  <c:v>October</c:v>
                </c:pt>
                <c:pt idx="2">
                  <c:v>November</c:v>
                </c:pt>
                <c:pt idx="3">
                  <c:v>December</c:v>
                </c:pt>
                <c:pt idx="4">
                  <c:v>January</c:v>
                </c:pt>
                <c:pt idx="5">
                  <c:v>February</c:v>
                </c:pt>
                <c:pt idx="6">
                  <c:v>March</c:v>
                </c:pt>
                <c:pt idx="7">
                  <c:v>April</c:v>
                </c:pt>
                <c:pt idx="8">
                  <c:v>May</c:v>
                </c:pt>
                <c:pt idx="9">
                  <c:v>June</c:v>
                </c:pt>
              </c:strCache>
            </c:strRef>
          </c:cat>
          <c:val>
            <c:numRef>
              <c:f>Sheet1!$B$4:$K$4</c:f>
              <c:numCache>
                <c:formatCode>General</c:formatCode>
                <c:ptCount val="10"/>
                <c:pt idx="0">
                  <c:v>4</c:v>
                </c:pt>
                <c:pt idx="1">
                  <c:v>37</c:v>
                </c:pt>
                <c:pt idx="2">
                  <c:v>15</c:v>
                </c:pt>
                <c:pt idx="3">
                  <c:v>23</c:v>
                </c:pt>
                <c:pt idx="4">
                  <c:v>48</c:v>
                </c:pt>
                <c:pt idx="5">
                  <c:v>42</c:v>
                </c:pt>
                <c:pt idx="6">
                  <c:v>41</c:v>
                </c:pt>
                <c:pt idx="7">
                  <c:v>96</c:v>
                </c:pt>
                <c:pt idx="8">
                  <c:v>42</c:v>
                </c:pt>
                <c:pt idx="9">
                  <c:v>4</c:v>
                </c:pt>
              </c:numCache>
            </c:numRef>
          </c:val>
        </c:ser>
        <c:axId val="82874368"/>
        <c:axId val="82875904"/>
      </c:barChart>
      <c:catAx>
        <c:axId val="82874368"/>
        <c:scaling>
          <c:orientation val="minMax"/>
        </c:scaling>
        <c:axPos val="b"/>
        <c:tickLblPos val="nextTo"/>
        <c:crossAx val="82875904"/>
        <c:crosses val="autoZero"/>
        <c:auto val="1"/>
        <c:lblAlgn val="ctr"/>
        <c:lblOffset val="100"/>
      </c:catAx>
      <c:valAx>
        <c:axId val="82875904"/>
        <c:scaling>
          <c:orientation val="minMax"/>
        </c:scaling>
        <c:axPos val="l"/>
        <c:majorGridlines/>
        <c:numFmt formatCode="General" sourceLinked="1"/>
        <c:tickLblPos val="nextTo"/>
        <c:crossAx val="8287436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24B4149-55EE-4329-BDD5-6C5F4C1C0ACC}" type="datetimeFigureOut">
              <a:rPr lang="en-US" smtClean="0"/>
              <a:pPr/>
              <a:t>8/10/2010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4DF2A48F-7F8D-4A90-B0EF-95A8A22183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-dbrc.tamu.ed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Meadows Elementary</a:t>
            </a:r>
            <a:br>
              <a:rPr lang="en-US" dirty="0" smtClean="0"/>
            </a:br>
            <a:r>
              <a:rPr lang="en-US" dirty="0" smtClean="0"/>
              <a:t>Desoto, TX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PBS Year 2 Review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Meadows Elementary: Top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TOP 3 THINGS EVERY TEACHER WILL KNOW</a:t>
            </a:r>
          </a:p>
          <a:p>
            <a:pPr lvl="1"/>
            <a:r>
              <a:rPr lang="en-US" dirty="0" smtClean="0"/>
              <a:t>1.  ALL means ALL</a:t>
            </a:r>
          </a:p>
          <a:p>
            <a:pPr lvl="1"/>
            <a:r>
              <a:rPr lang="en-US" dirty="0" smtClean="0"/>
              <a:t>2.  The meaning of active supervision</a:t>
            </a:r>
          </a:p>
          <a:p>
            <a:pPr lvl="1"/>
            <a:r>
              <a:rPr lang="en-US" dirty="0" smtClean="0"/>
              <a:t>3.  What is/is not an office referral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Elementary: Year 3 Launch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August 16, 2010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Guidelines for Success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Three B’s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Bee Respectful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Bee Responsible </a:t>
            </a:r>
          </a:p>
          <a:p>
            <a:pPr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Bee Ready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5" name="Picture 7" descr="C:\Users\kbrad1963\AppData\Local\Microsoft\Windows\Temporary Internet Files\Content.IE5\V8NATY82\MPj043317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362200"/>
            <a:ext cx="4876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ction Button: Home 5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Forward or Next 7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Bee Line Formation</a:t>
            </a:r>
          </a:p>
          <a:p>
            <a:r>
              <a:rPr lang="en-US" dirty="0" smtClean="0"/>
              <a:t>Voice Levels</a:t>
            </a:r>
          </a:p>
          <a:p>
            <a:r>
              <a:rPr lang="en-US" dirty="0" smtClean="0"/>
              <a:t>Lesson Plans for the following: hallway behavior, cafeteria behavior, dismissal behavior, and restroom behavior.</a:t>
            </a:r>
          </a:p>
          <a:p>
            <a:r>
              <a:rPr lang="en-US" dirty="0" smtClean="0"/>
              <a:t>Introduction of CHAMPs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 Referral Data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8458200" y="48006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>
          <a:xfrm>
            <a:off x="8458200" y="53340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Forward or Next 6">
            <a:hlinkClick r:id="" action="ppaction://hlinkshowjump?jump=nextslide" highlightClick="1"/>
          </p:cNvPr>
          <p:cNvSpPr/>
          <p:nvPr/>
        </p:nvSpPr>
        <p:spPr>
          <a:xfrm>
            <a:off x="8458200" y="5867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Elementary: Goal Achievement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Year 2 Universal Goal: Reduce office referrals by 20% each month.</a:t>
            </a:r>
          </a:p>
          <a:p>
            <a:pPr lvl="1"/>
            <a:r>
              <a:rPr lang="en-US" dirty="0" smtClean="0"/>
              <a:t>We MET our goal for the following months</a:t>
            </a:r>
          </a:p>
          <a:p>
            <a:pPr lvl="2"/>
            <a:r>
              <a:rPr lang="en-US" dirty="0" smtClean="0"/>
              <a:t>September - 86% reduction in referrals</a:t>
            </a:r>
          </a:p>
          <a:p>
            <a:pPr lvl="2"/>
            <a:r>
              <a:rPr lang="en-US" dirty="0" smtClean="0"/>
              <a:t>October  - 36% reduction in referrals</a:t>
            </a:r>
          </a:p>
          <a:p>
            <a:pPr lvl="2"/>
            <a:r>
              <a:rPr lang="en-US" dirty="0" smtClean="0"/>
              <a:t>December  - 23% reduction in referrals</a:t>
            </a:r>
          </a:p>
          <a:p>
            <a:pPr lvl="2"/>
            <a:r>
              <a:rPr lang="en-US" dirty="0" smtClean="0"/>
              <a:t>February – 22% reduction in referrals</a:t>
            </a:r>
          </a:p>
          <a:p>
            <a:pPr lvl="2"/>
            <a:r>
              <a:rPr lang="en-US" dirty="0" smtClean="0"/>
              <a:t>March – 28% reduction in referrals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Elementary: Goal Achievement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Year 2 Universal Goal: Reduce office referrals by 20% each month.</a:t>
            </a:r>
          </a:p>
          <a:p>
            <a:pPr lvl="1"/>
            <a:r>
              <a:rPr lang="en-US" dirty="0" smtClean="0"/>
              <a:t>We fell BELOW our goal for months: </a:t>
            </a:r>
          </a:p>
          <a:p>
            <a:pPr lvl="2"/>
            <a:r>
              <a:rPr lang="en-US" dirty="0" smtClean="0"/>
              <a:t>November - </a:t>
            </a:r>
            <a:r>
              <a:rPr lang="en-US" dirty="0" smtClean="0">
                <a:solidFill>
                  <a:srgbClr val="FF0000"/>
                </a:solidFill>
              </a:rPr>
              <a:t>.07% increase in referrals</a:t>
            </a:r>
          </a:p>
          <a:p>
            <a:pPr lvl="2"/>
            <a:r>
              <a:rPr lang="en-US" dirty="0" smtClean="0"/>
              <a:t>January – </a:t>
            </a:r>
            <a:r>
              <a:rPr lang="en-US" dirty="0" smtClean="0">
                <a:solidFill>
                  <a:srgbClr val="FF0000"/>
                </a:solidFill>
              </a:rPr>
              <a:t>20% increase in referrals</a:t>
            </a:r>
          </a:p>
          <a:p>
            <a:pPr lvl="2"/>
            <a:r>
              <a:rPr lang="en-US" dirty="0" smtClean="0"/>
              <a:t>April – </a:t>
            </a:r>
            <a:r>
              <a:rPr lang="en-US" dirty="0" smtClean="0">
                <a:solidFill>
                  <a:srgbClr val="FF0000"/>
                </a:solidFill>
              </a:rPr>
              <a:t>35% increase in referrals</a:t>
            </a:r>
          </a:p>
          <a:p>
            <a:pPr lvl="2"/>
            <a:r>
              <a:rPr lang="en-US" dirty="0" smtClean="0"/>
              <a:t>May – 19% reduction in referrals</a:t>
            </a:r>
          </a:p>
          <a:p>
            <a:pPr lvl="2"/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Meadows Elementary: Kudos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continuance of a  meaningful token system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establishment of CHAMPs in the classrooms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development of the </a:t>
            </a:r>
            <a:r>
              <a:rPr lang="en-US" dirty="0" err="1" smtClean="0"/>
              <a:t>HoneyBee</a:t>
            </a:r>
            <a:r>
              <a:rPr lang="en-US" dirty="0" smtClean="0"/>
              <a:t> Board, the Loading Zone Champion</a:t>
            </a:r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Elementary: Areas for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Establishing universally agreed upon criteria for office referrals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Connecting PBSI Lesson Plans to the students’ behavior in and out of school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Monitoring of token system to prevent fraud</a:t>
            </a:r>
          </a:p>
          <a:p>
            <a:endParaRPr lang="en-US" dirty="0"/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152400" y="6248400"/>
            <a:ext cx="533400" cy="5090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>
          <a:xfrm>
            <a:off x="762000" y="6248400"/>
            <a:ext cx="533400" cy="5334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>
          <a:xfrm>
            <a:off x="1371600" y="6248400"/>
            <a:ext cx="533400" cy="5334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Meadows Elementary: Year 3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Year 3 Universal Goal</a:t>
            </a:r>
            <a:r>
              <a:rPr lang="en-US" dirty="0" smtClean="0"/>
              <a:t>: Reduce office referrals by </a:t>
            </a:r>
            <a:r>
              <a:rPr lang="en-US" b="1" dirty="0" smtClean="0">
                <a:solidFill>
                  <a:srgbClr val="FF0000"/>
                </a:solidFill>
              </a:rPr>
              <a:t>20% from 2009/2010 numbers</a:t>
            </a:r>
          </a:p>
          <a:p>
            <a:r>
              <a:rPr lang="en-US" u="sng" dirty="0" smtClean="0"/>
              <a:t>Year 3 Classroom Goal</a:t>
            </a:r>
            <a:r>
              <a:rPr lang="en-US" dirty="0" smtClean="0"/>
              <a:t>: Reduce office referrals by </a:t>
            </a:r>
            <a:r>
              <a:rPr lang="en-US" b="1" dirty="0" smtClean="0">
                <a:solidFill>
                  <a:srgbClr val="FF0000"/>
                </a:solidFill>
              </a:rPr>
              <a:t>20% from 2009/2010 numbers</a:t>
            </a:r>
          </a:p>
          <a:p>
            <a:r>
              <a:rPr lang="en-US" dirty="0" smtClean="0"/>
              <a:t>Establish use of e-DBRC: Check-in/Check-out Program </a:t>
            </a:r>
            <a:r>
              <a:rPr lang="en-US" dirty="0" smtClean="0">
                <a:hlinkClick r:id="rId2"/>
              </a:rPr>
              <a:t>http://e-dbrc.tamu.edu/</a:t>
            </a:r>
            <a:endParaRPr lang="en-US" dirty="0" smtClean="0"/>
          </a:p>
          <a:p>
            <a:pPr lvl="1"/>
            <a:r>
              <a:rPr lang="en-US" dirty="0" smtClean="0"/>
              <a:t>Targeting 5%ers </a:t>
            </a:r>
          </a:p>
          <a:p>
            <a:pPr lvl="1"/>
            <a:r>
              <a:rPr lang="en-US" dirty="0" smtClean="0"/>
              <a:t>Establishing specific </a:t>
            </a:r>
            <a:r>
              <a:rPr lang="en-US" smtClean="0"/>
              <a:t>behavioral goals</a:t>
            </a:r>
            <a:endParaRPr lang="en-US" dirty="0" smtClean="0"/>
          </a:p>
          <a:p>
            <a:pPr lvl="1"/>
            <a:r>
              <a:rPr lang="en-US" dirty="0" smtClean="0"/>
              <a:t>Monitored on a daily/weekly basis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120</TotalTime>
  <Words>344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Urban</vt:lpstr>
      <vt:lpstr>The Meadows Elementary Desoto, TX</vt:lpstr>
      <vt:lpstr>Guidelines for Success</vt:lpstr>
      <vt:lpstr>Things to Remember</vt:lpstr>
      <vt:lpstr>The Meadows Elementary Referral Data</vt:lpstr>
      <vt:lpstr>The Meadows Elementary: Goal Achievement</vt:lpstr>
      <vt:lpstr>The Meadows Elementary: Goal Achievement (continued)</vt:lpstr>
      <vt:lpstr>The Meadows Elementary: Kudos</vt:lpstr>
      <vt:lpstr>The Meadows Elementary: Areas for Improvement</vt:lpstr>
      <vt:lpstr>The Meadows Elementary: Year 3 Goals</vt:lpstr>
      <vt:lpstr>The Meadows Elementary: Top 3</vt:lpstr>
      <vt:lpstr>The Meadows Elementary: Year 3 Launch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Meadows Elementary Desoto, TX</dc:title>
  <dc:creator>kbrad1963</dc:creator>
  <cp:lastModifiedBy>KelvinB</cp:lastModifiedBy>
  <cp:revision>23</cp:revision>
  <dcterms:created xsi:type="dcterms:W3CDTF">2009-05-06T19:07:47Z</dcterms:created>
  <dcterms:modified xsi:type="dcterms:W3CDTF">2010-08-10T11:12:34Z</dcterms:modified>
</cp:coreProperties>
</file>